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9" r:id="rId3"/>
    <p:sldId id="260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4" r:id="rId12"/>
    <p:sldId id="269" r:id="rId13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>
        <p:scale>
          <a:sx n="90" d="100"/>
          <a:sy n="90" d="100"/>
        </p:scale>
        <p:origin x="1104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5DAE62A-D99F-45E8-8F1E-8398A366C415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355339E-A8B3-4E96-B26A-62B98246AA83}" type="datetime1">
              <a:rPr lang="hu-HU" smtClean="0"/>
              <a:t>2025. 09. 28.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"/>
              <a:t>Mintaszöveg szerkesztése</a:t>
            </a:r>
            <a:endParaRPr lang="en-US"/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8" name="Dátum helye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BBACF-7D59-4C09-8A13-44D0181A435A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9" name="Élőláb helye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ím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126248-8C71-4D39-9544-09D417FBF935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átum helye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CE80B1-4D46-471D-BE8B-C33022AF0238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12" name="Élőláb helye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Dia számának helye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8" name="Dátum helye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59A803-987E-4B65-903F-6E262CC9AC91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9" name="Élőláb helye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C774C0-759F-4206-9FC4-1513DC3B7B44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9" name="Élőláb helye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E7CE26-0F92-425F-AAE2-085FB7D31021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ím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990B8C-6534-442D-A364-CFA264F82568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6D24DE-5611-49D0-ACEB-A949B958932D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DEA2F1-37BA-48B0-AC94-A709473EDAF5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8" name="Dátum helye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8E36CDD0-238B-4F40-902D-B0ABB84BD03D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10" name="Élőláb helye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Dia számának helye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50160C-9879-40AE-A525-CEAF600ABAE0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hu"/>
              <a:t>Mintacím stílusának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hu"/>
              <a:t>Mintaszöveg szerkesztése</a:t>
            </a:r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3467763-A444-456E-9B90-780721D4CC30}" type="datetime1">
              <a:rPr lang="hu-HU" smtClean="0"/>
              <a:t>2025. 09. 28.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églalap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églalap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églalap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 anchor="b">
            <a:normAutofit/>
          </a:bodyPr>
          <a:lstStyle/>
          <a:p>
            <a:pPr latinLnBrk="1"/>
            <a:r>
              <a:rPr lang="hu-HU" dirty="0"/>
              <a:t>UGRÁ-LÓ</a:t>
            </a:r>
            <a:br>
              <a:rPr lang="hu-HU" dirty="0"/>
            </a:br>
            <a:r>
              <a:rPr lang="hu-HU" dirty="0"/>
              <a:t>Játékbérlési Rendszer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 anchor="ctr">
            <a:normAutofit/>
          </a:bodyPr>
          <a:lstStyle/>
          <a:p>
            <a:pPr marL="342900" indent="-342900" latinLnBrk="1">
              <a:lnSpc>
                <a:spcPct val="150000"/>
              </a:lnSpc>
              <a:buFont typeface="+mj-lt"/>
              <a:buAutoNum type="arabicPeriod"/>
            </a:pPr>
            <a:r>
              <a:rPr lang="hu-HU" dirty="0"/>
              <a:t>📅 Foglalási rendszer játékok bérléséhez</a:t>
            </a:r>
          </a:p>
          <a:p>
            <a:pPr marL="342900" indent="-342900" latinLnBrk="1">
              <a:lnSpc>
                <a:spcPct val="150000"/>
              </a:lnSpc>
              <a:buFont typeface="+mj-lt"/>
              <a:buAutoNum type="arabicPeriod"/>
            </a:pPr>
            <a:r>
              <a:rPr lang="hu-HU" dirty="0"/>
              <a:t>👥 Felhasználó- és adminisztrációs felület</a:t>
            </a:r>
          </a:p>
          <a:p>
            <a:pPr marL="342900" indent="-342900" latinLnBrk="1">
              <a:lnSpc>
                <a:spcPct val="150000"/>
              </a:lnSpc>
              <a:buFont typeface="+mj-lt"/>
              <a:buAutoNum type="arabicPeriod"/>
            </a:pPr>
            <a:r>
              <a:rPr lang="hu-HU" dirty="0"/>
              <a:t>🎯 PHP/</a:t>
            </a:r>
            <a:r>
              <a:rPr lang="hu-HU" dirty="0" err="1"/>
              <a:t>MySQL</a:t>
            </a:r>
            <a:r>
              <a:rPr lang="hu-HU" dirty="0"/>
              <a:t> alapú webalkalmazás.</a:t>
            </a:r>
          </a:p>
          <a:p>
            <a:pPr marL="0" indent="0" latinLnBrk="1">
              <a:lnSpc>
                <a:spcPct val="150000"/>
              </a:lnSpc>
              <a:buNone/>
            </a:pPr>
            <a:r>
              <a:rPr lang="hu-HU" dirty="0"/>
              <a:t>Vizsgaremek bemutatása</a:t>
            </a:r>
          </a:p>
          <a:p>
            <a:pPr marL="0" indent="0" latinLnBrk="1">
              <a:lnSpc>
                <a:spcPct val="150000"/>
              </a:lnSpc>
              <a:buNone/>
            </a:pPr>
            <a:r>
              <a:rPr lang="hu-HU" dirty="0"/>
              <a:t>Készítette : Kovács Sándor Bence (2025.09.28)</a:t>
            </a:r>
          </a:p>
        </p:txBody>
      </p:sp>
      <p:pic>
        <p:nvPicPr>
          <p:cNvPr id="6" name="Kép 5" descr="Egy embléma közelképe&#10;&#10;Automatikusan létrehozott leírás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0" r="33289" b="2"/>
          <a:stretch>
            <a:fillRect/>
          </a:stretch>
        </p:blipFill>
        <p:spPr>
          <a:xfrm>
            <a:off x="6416039" y="2228003"/>
            <a:ext cx="5194769" cy="3633047"/>
          </a:xfrm>
          <a:prstGeom prst="rect">
            <a:avLst/>
          </a:prstGeom>
          <a:noFill/>
        </p:spPr>
      </p:pic>
      <p:sp>
        <p:nvSpPr>
          <p:cNvPr id="29" name="Date Placeholder 4">
            <a:extLst>
              <a:ext uri="{FF2B5EF4-FFF2-40B4-BE49-F238E27FC236}">
                <a16:creationId xmlns:a16="http://schemas.microsoft.com/office/drawing/2014/main" id="{F4E80C4C-C5F4-5B17-7EBC-EDFC82FF5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2E7CE26-0F92-425F-AAE2-085FB7D31021}" type="datetime1">
              <a:rPr lang="hu-HU" smtClean="0"/>
              <a:pPr rtl="0">
                <a:spcAft>
                  <a:spcPts val="600"/>
                </a:spcAft>
              </a:pPr>
              <a:t>2025. 09. 28.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E08541-D0C2-AE99-0314-7D8E2D47E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Kódminőség és Karbantarthatóság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7C51D5-74E0-9CA0-3133-9AF5CD898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hu-HU" b="1" dirty="0"/>
              <a:t>💻 Kódminőség</a:t>
            </a:r>
          </a:p>
          <a:p>
            <a:r>
              <a:rPr lang="hu-HU" b="1" dirty="0"/>
              <a:t>Átlátható és strukturált fájlrendszer</a:t>
            </a:r>
            <a:r>
              <a:rPr lang="hu-HU" dirty="0"/>
              <a:t> – backend, frontend, konfiguráció és </a:t>
            </a:r>
            <a:r>
              <a:rPr lang="hu-HU" dirty="0" err="1"/>
              <a:t>asset</a:t>
            </a:r>
            <a:r>
              <a:rPr lang="hu-HU" dirty="0"/>
              <a:t>-ek külön kezelve</a:t>
            </a:r>
          </a:p>
          <a:p>
            <a:r>
              <a:rPr lang="hu-HU" b="1" dirty="0" err="1"/>
              <a:t>Újrahasználható</a:t>
            </a:r>
            <a:r>
              <a:rPr lang="hu-HU" b="1" dirty="0"/>
              <a:t> komponensek</a:t>
            </a:r>
            <a:r>
              <a:rPr lang="hu-HU" dirty="0"/>
              <a:t> – közös modulok (pl. adatbázis kapcsolat, képfeltöltés)</a:t>
            </a:r>
          </a:p>
          <a:p>
            <a:r>
              <a:rPr lang="hu-HU" b="1" dirty="0"/>
              <a:t>Robusztus hibakezelés és naplózás</a:t>
            </a:r>
            <a:r>
              <a:rPr lang="hu-HU" dirty="0"/>
              <a:t> – könnyebb </a:t>
            </a:r>
            <a:r>
              <a:rPr lang="hu-HU" dirty="0" err="1"/>
              <a:t>debug</a:t>
            </a:r>
            <a:r>
              <a:rPr lang="hu-HU" dirty="0"/>
              <a:t> és üzemeltetés</a:t>
            </a:r>
          </a:p>
          <a:p>
            <a:r>
              <a:rPr lang="hu-HU" b="1" dirty="0"/>
              <a:t>Kommentek és dokumentáció</a:t>
            </a:r>
            <a:r>
              <a:rPr lang="hu-HU" dirty="0"/>
              <a:t> a komplex logikai részeknél</a:t>
            </a:r>
            <a:br>
              <a:rPr lang="hu-HU" dirty="0"/>
            </a:br>
            <a:endParaRPr lang="hu-HU" dirty="0"/>
          </a:p>
          <a:p>
            <a:pPr marL="0" indent="0">
              <a:buNone/>
            </a:pPr>
            <a:r>
              <a:rPr lang="hu-HU" b="1" dirty="0"/>
              <a:t>🔄 Karbantarthatóság</a:t>
            </a:r>
          </a:p>
          <a:p>
            <a:r>
              <a:rPr lang="hu-HU" b="1" dirty="0"/>
              <a:t>Központi konfigurációs fájlok</a:t>
            </a:r>
            <a:r>
              <a:rPr lang="hu-HU" dirty="0"/>
              <a:t> – könnyen módosítható környezeti beállítások</a:t>
            </a:r>
          </a:p>
          <a:p>
            <a:r>
              <a:rPr lang="hu-HU" b="1" dirty="0"/>
              <a:t>Egységes stílusdefiníciók</a:t>
            </a:r>
            <a:r>
              <a:rPr lang="hu-HU" dirty="0"/>
              <a:t> – frontend reszponzív megjelenés központi CSS fájlban</a:t>
            </a:r>
          </a:p>
          <a:p>
            <a:r>
              <a:rPr lang="hu-HU" b="1" dirty="0"/>
              <a:t>Moduláris PHP kódstruktúra</a:t>
            </a:r>
            <a:r>
              <a:rPr lang="hu-HU" dirty="0"/>
              <a:t> – kisebb, jól karbantartható logikai egységek</a:t>
            </a:r>
          </a:p>
          <a:p>
            <a:r>
              <a:rPr lang="hu-HU" b="1" dirty="0"/>
              <a:t>Egységes elnevezési konvenciók</a:t>
            </a:r>
            <a:r>
              <a:rPr lang="hu-HU" dirty="0"/>
              <a:t> – következetes változó- és függvénynevek a kódban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9B026EA-BC09-2144-B6F0-BF90A2C31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459A803-987E-4B65-903F-6E262CC9AC91}" type="datetime1">
              <a:rPr lang="hu-HU" smtClean="0"/>
              <a:t>2025. 09. 28.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621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67AD077-E2F5-2D3E-81F9-A9327374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✅ Elkészült funkciók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25CE46B-CD20-5837-8888-2C82881B8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hu-HU" b="1" dirty="0"/>
              <a:t>Teljes körű online foglalási rendszer</a:t>
            </a:r>
            <a:r>
              <a:rPr lang="hu-HU" dirty="0"/>
              <a:t> – regisztráció, bejelentkezés, játékböngészés és foglalás kezelése</a:t>
            </a:r>
          </a:p>
          <a:p>
            <a:r>
              <a:rPr lang="hu-HU" b="1" dirty="0"/>
              <a:t>Adminisztrációs felület</a:t>
            </a:r>
            <a:r>
              <a:rPr lang="hu-HU" dirty="0"/>
              <a:t> – játékok, felhasználók és foglalások menedzselése</a:t>
            </a:r>
          </a:p>
          <a:p>
            <a:r>
              <a:rPr lang="hu-HU" b="1" dirty="0"/>
              <a:t>Reszponzív felhasználói felület</a:t>
            </a:r>
            <a:r>
              <a:rPr lang="hu-HU" dirty="0"/>
              <a:t> – mobil, tablet és </a:t>
            </a:r>
            <a:r>
              <a:rPr lang="hu-HU" dirty="0" err="1"/>
              <a:t>desktop</a:t>
            </a:r>
            <a:r>
              <a:rPr lang="hu-HU" dirty="0"/>
              <a:t> támogatás</a:t>
            </a:r>
          </a:p>
          <a:p>
            <a:r>
              <a:rPr lang="hu-HU" b="1" dirty="0"/>
              <a:t>Beépített biztonsági megoldások</a:t>
            </a:r>
            <a:r>
              <a:rPr lang="hu-HU" dirty="0"/>
              <a:t> – jelszó-</a:t>
            </a:r>
            <a:r>
              <a:rPr lang="hu-HU" dirty="0" err="1"/>
              <a:t>hash</a:t>
            </a:r>
            <a:r>
              <a:rPr lang="hu-HU" dirty="0"/>
              <a:t>, session kezelés, XSS/SQL </a:t>
            </a:r>
            <a:r>
              <a:rPr lang="hu-HU" dirty="0" err="1"/>
              <a:t>injection</a:t>
            </a:r>
            <a:r>
              <a:rPr lang="hu-HU" dirty="0"/>
              <a:t> védelem</a:t>
            </a:r>
          </a:p>
          <a:p>
            <a:r>
              <a:rPr lang="hu-HU" b="1" dirty="0"/>
              <a:t>Relációs adatbázis kezelés</a:t>
            </a:r>
            <a:r>
              <a:rPr lang="hu-HU" dirty="0"/>
              <a:t> – </a:t>
            </a:r>
            <a:r>
              <a:rPr lang="hu-HU" dirty="0" err="1"/>
              <a:t>MySQL</a:t>
            </a:r>
            <a:r>
              <a:rPr lang="hu-HU" dirty="0"/>
              <a:t> alapú, integritásra épülő struktúra</a:t>
            </a:r>
            <a:br>
              <a:rPr lang="hu-HU" dirty="0"/>
            </a:br>
            <a:endParaRPr lang="hu-HU" dirty="0"/>
          </a:p>
          <a:p>
            <a:pPr marL="0" indent="0">
              <a:buNone/>
            </a:pPr>
            <a:r>
              <a:rPr lang="hu-HU" b="1" dirty="0"/>
              <a:t>🚀 További fejlesztési lehetőségek</a:t>
            </a:r>
          </a:p>
          <a:p>
            <a:r>
              <a:rPr lang="hu-HU" dirty="0"/>
              <a:t>📧 </a:t>
            </a:r>
            <a:r>
              <a:rPr lang="hu-HU" b="1" dirty="0"/>
              <a:t>Automatikus email értesítések</a:t>
            </a:r>
            <a:r>
              <a:rPr lang="hu-HU" dirty="0"/>
              <a:t> – foglalás visszaigazolás és státuszváltozás esetén</a:t>
            </a:r>
          </a:p>
          <a:p>
            <a:r>
              <a:rPr lang="hu-HU" dirty="0"/>
              <a:t>💳 </a:t>
            </a:r>
            <a:r>
              <a:rPr lang="hu-HU" b="1" dirty="0"/>
              <a:t>Online fizetési rendszer integrációja</a:t>
            </a:r>
            <a:r>
              <a:rPr lang="hu-HU" dirty="0"/>
              <a:t> – pl. </a:t>
            </a:r>
            <a:r>
              <a:rPr lang="hu-HU" dirty="0" err="1"/>
              <a:t>Stripe</a:t>
            </a:r>
            <a:r>
              <a:rPr lang="hu-HU" dirty="0"/>
              <a:t> vagy Barion támogatás</a:t>
            </a:r>
          </a:p>
          <a:p>
            <a:r>
              <a:rPr lang="hu-HU" dirty="0"/>
              <a:t>📅 </a:t>
            </a:r>
            <a:r>
              <a:rPr lang="hu-HU" b="1" dirty="0"/>
              <a:t>Naptár nézet</a:t>
            </a:r>
            <a:r>
              <a:rPr lang="hu-HU" dirty="0"/>
              <a:t> – foglalások áttekintése vizuális formában</a:t>
            </a:r>
          </a:p>
          <a:p>
            <a:r>
              <a:rPr lang="hu-HU" dirty="0"/>
              <a:t>⭐ </a:t>
            </a:r>
            <a:r>
              <a:rPr lang="hu-HU" b="1" dirty="0"/>
              <a:t>Értékelési és visszajelző rendszer</a:t>
            </a:r>
            <a:r>
              <a:rPr lang="hu-HU" dirty="0"/>
              <a:t> – felhasználói vélemények gyűjtése</a:t>
            </a:r>
          </a:p>
          <a:p>
            <a:r>
              <a:rPr lang="hu-HU" dirty="0"/>
              <a:t>🌍 </a:t>
            </a:r>
            <a:r>
              <a:rPr lang="hu-HU" b="1" dirty="0"/>
              <a:t>Többnyelvű felület</a:t>
            </a:r>
            <a:r>
              <a:rPr lang="hu-HU" dirty="0"/>
              <a:t> – magyar és angol (vagy más nyelvek) támogatása</a:t>
            </a: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FF87553-345C-18E2-BBEF-765E25A6C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459A803-987E-4B65-903F-6E262CC9AC91}" type="datetime1">
              <a:rPr lang="hu-HU" smtClean="0"/>
              <a:t>2025. 09. 28.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343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4C8043-2CEB-96FA-E544-0B8544CD9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Köszönöm a figyelmet</a:t>
            </a:r>
          </a:p>
        </p:txBody>
      </p:sp>
      <p:pic>
        <p:nvPicPr>
          <p:cNvPr id="6" name="Tartalom helye 5" descr="A képen rajzfilm, Animációs film, Animáció, clipart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307A1E73-BD57-DF0B-01E4-F1F6DB2825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158" y="2604924"/>
            <a:ext cx="2326640" cy="3458233"/>
          </a:xfrm>
        </p:spPr>
      </p:pic>
      <p:sp>
        <p:nvSpPr>
          <p:cNvPr id="4" name="Dátum helye 3">
            <a:extLst>
              <a:ext uri="{FF2B5EF4-FFF2-40B4-BE49-F238E27FC236}">
                <a16:creationId xmlns:a16="http://schemas.microsoft.com/office/drawing/2014/main" id="{18B92233-706A-C16F-AE9C-EE6EA0229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459A803-987E-4B65-903F-6E262CC9AC91}" type="datetime1">
              <a:rPr lang="hu-HU" smtClean="0"/>
              <a:t>2025. 09. 28.</a:t>
            </a:fld>
            <a:endParaRPr lang="en-US" dirty="0"/>
          </a:p>
        </p:txBody>
      </p:sp>
      <p:pic>
        <p:nvPicPr>
          <p:cNvPr id="8" name="Kép 7" descr="A képen asztal, Animációs film, illusztráció, rajz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825BF0AB-010F-BA61-3E0A-FB7A63351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854" y="2634157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237B07-66EC-3C93-0B17-642BAE26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🎪A PROJEKT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3DB9C24-C113-9BE1-F7D4-8E76D991E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1600" dirty="0"/>
              <a:t>Egy </a:t>
            </a:r>
            <a:r>
              <a:rPr lang="hu-HU" sz="1600" b="1" dirty="0"/>
              <a:t>online foglalási rendszer</a:t>
            </a:r>
            <a:r>
              <a:rPr lang="hu-HU" sz="1600" dirty="0"/>
              <a:t> létrehozása játékbérléshez</a:t>
            </a:r>
          </a:p>
          <a:p>
            <a:r>
              <a:rPr lang="hu-HU" sz="1600" b="1" dirty="0" err="1"/>
              <a:t>Admin</a:t>
            </a:r>
            <a:r>
              <a:rPr lang="hu-HU" sz="1600" b="1" dirty="0"/>
              <a:t> felület</a:t>
            </a:r>
            <a:r>
              <a:rPr lang="hu-HU" sz="1600" dirty="0"/>
              <a:t> a tartalom és a felhasználók kezelésére</a:t>
            </a:r>
          </a:p>
          <a:p>
            <a:r>
              <a:rPr lang="hu-HU" sz="1600" b="1" dirty="0"/>
              <a:t>Felhasználói fiókok</a:t>
            </a:r>
            <a:r>
              <a:rPr lang="hu-HU" sz="1600" dirty="0"/>
              <a:t> regisztrációval, bejelentkezéssel és saját foglalások kezelésével</a:t>
            </a:r>
          </a:p>
          <a:p>
            <a:r>
              <a:rPr lang="hu-HU" sz="1600" b="1" dirty="0"/>
              <a:t>Reszponzív, mobilbarát design</a:t>
            </a:r>
            <a:r>
              <a:rPr lang="hu-HU" sz="1600" dirty="0"/>
              <a:t>, hogy telefonon is élmény legyen használni</a:t>
            </a:r>
          </a:p>
          <a:p>
            <a:pPr marL="0" indent="0">
              <a:buNone/>
            </a:pPr>
            <a:r>
              <a:rPr lang="hu-HU" sz="1600" b="1" dirty="0"/>
              <a:t>🛠 Felhasznált technológiák:</a:t>
            </a:r>
          </a:p>
          <a:p>
            <a:r>
              <a:rPr lang="hu-HU" sz="1600" b="1" dirty="0"/>
              <a:t>Backend:</a:t>
            </a:r>
            <a:r>
              <a:rPr lang="hu-HU" sz="1600" dirty="0"/>
              <a:t> PHP + </a:t>
            </a:r>
            <a:r>
              <a:rPr lang="hu-HU" sz="1600" dirty="0" err="1"/>
              <a:t>MySQL</a:t>
            </a:r>
            <a:endParaRPr lang="hu-HU" sz="1600" dirty="0"/>
          </a:p>
          <a:p>
            <a:r>
              <a:rPr lang="hu-HU" sz="1600" b="1" dirty="0"/>
              <a:t>Frontend:</a:t>
            </a:r>
            <a:r>
              <a:rPr lang="hu-HU" sz="1600" dirty="0"/>
              <a:t> HTML5, CSS3, JavaScript</a:t>
            </a:r>
          </a:p>
          <a:p>
            <a:r>
              <a:rPr lang="hu-HU" sz="1600" b="1" dirty="0"/>
              <a:t>Biztonság:</a:t>
            </a:r>
            <a:r>
              <a:rPr lang="hu-HU" sz="1600" dirty="0"/>
              <a:t> Session-kezelés, jelszó-</a:t>
            </a:r>
            <a:r>
              <a:rPr lang="hu-HU" sz="1600" dirty="0" err="1"/>
              <a:t>hash</a:t>
            </a:r>
            <a:r>
              <a:rPr lang="hu-HU" sz="1600" dirty="0"/>
              <a:t>-</a:t>
            </a:r>
            <a:r>
              <a:rPr lang="hu-HU" sz="1600" dirty="0" err="1"/>
              <a:t>elés</a:t>
            </a:r>
            <a:r>
              <a:rPr lang="hu-HU" sz="1600" dirty="0"/>
              <a:t> és kulcs alapú </a:t>
            </a:r>
            <a:r>
              <a:rPr lang="hu-HU" sz="1600" dirty="0" err="1"/>
              <a:t>admin</a:t>
            </a:r>
            <a:r>
              <a:rPr lang="hu-HU" sz="1600" dirty="0"/>
              <a:t> műveletek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5837A0B-9186-C55F-9037-1B3F77242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459A803-987E-4B65-903F-6E262CC9AC91}" type="datetime1">
              <a:rPr lang="hu-HU" smtClean="0"/>
              <a:t>2025. 09. 28.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912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5A6ACA0-AB9B-1C5A-48B7-03A623855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hu-HU" dirty="0"/>
              <a:t>📁 Mappastruktúra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80717D-7AD5-1DA6-14E6-AA35FE6E1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1862878"/>
            <a:ext cx="7467654" cy="4561036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hu-HU" sz="1600" b="1" dirty="0"/>
              <a:t>Backend/</a:t>
            </a:r>
            <a:endParaRPr lang="hu-HU" sz="1600" dirty="0"/>
          </a:p>
          <a:p>
            <a:pPr>
              <a:lnSpc>
                <a:spcPct val="100000"/>
              </a:lnSpc>
            </a:pPr>
            <a:r>
              <a:rPr lang="hu-HU" sz="1600" dirty="0"/>
              <a:t>├── </a:t>
            </a:r>
            <a:r>
              <a:rPr lang="hu-HU" sz="1600" dirty="0" err="1"/>
              <a:t>db.php</a:t>
            </a:r>
            <a:r>
              <a:rPr lang="hu-HU" sz="1600" dirty="0"/>
              <a:t>	# Adatbázis kapcsolat</a:t>
            </a:r>
          </a:p>
          <a:p>
            <a:pPr>
              <a:lnSpc>
                <a:spcPct val="100000"/>
              </a:lnSpc>
            </a:pPr>
            <a:r>
              <a:rPr lang="hu-HU" sz="1600" dirty="0"/>
              <a:t>├── </a:t>
            </a:r>
            <a:r>
              <a:rPr lang="hu-HU" sz="1600" dirty="0" err="1"/>
              <a:t>utils</a:t>
            </a:r>
            <a:r>
              <a:rPr lang="hu-HU" sz="1600" dirty="0"/>
              <a:t>/</a:t>
            </a:r>
          </a:p>
          <a:p>
            <a:pPr>
              <a:lnSpc>
                <a:spcPct val="100000"/>
              </a:lnSpc>
            </a:pPr>
            <a:r>
              <a:rPr lang="hu-HU" sz="1600" dirty="0"/>
              <a:t>│   └── </a:t>
            </a:r>
            <a:r>
              <a:rPr lang="hu-HU" sz="1600" dirty="0" err="1"/>
              <a:t>ImageUpload.php</a:t>
            </a:r>
            <a:r>
              <a:rPr lang="hu-HU" sz="1600" dirty="0"/>
              <a:t>	# Kép feltöltés és kezelés</a:t>
            </a:r>
          </a:p>
          <a:p>
            <a:pPr>
              <a:lnSpc>
                <a:spcPct val="100000"/>
              </a:lnSpc>
            </a:pPr>
            <a:r>
              <a:rPr lang="hu-HU" sz="1600" dirty="0"/>
              <a:t>└── </a:t>
            </a:r>
            <a:r>
              <a:rPr lang="hu-HU" sz="1600" dirty="0" err="1"/>
              <a:t>api</a:t>
            </a:r>
            <a:r>
              <a:rPr lang="hu-HU" sz="1600" dirty="0"/>
              <a:t>/	# </a:t>
            </a:r>
            <a:r>
              <a:rPr lang="hu-HU" sz="1600" dirty="0" err="1"/>
              <a:t>RESTful</a:t>
            </a:r>
            <a:r>
              <a:rPr lang="hu-HU" sz="1600" dirty="0"/>
              <a:t> végpontok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hu-HU" sz="1600" b="1" dirty="0"/>
              <a:t>Frontend/</a:t>
            </a:r>
            <a:endParaRPr lang="hu-HU" sz="1600" dirty="0"/>
          </a:p>
          <a:p>
            <a:pPr>
              <a:lnSpc>
                <a:spcPct val="100000"/>
              </a:lnSpc>
            </a:pPr>
            <a:r>
              <a:rPr lang="hu-HU" sz="1600" dirty="0"/>
              <a:t>├── styles.css	# Reszponzív design</a:t>
            </a:r>
          </a:p>
          <a:p>
            <a:pPr>
              <a:lnSpc>
                <a:spcPct val="100000"/>
              </a:lnSpc>
            </a:pPr>
            <a:r>
              <a:rPr lang="hu-HU" sz="1600" dirty="0"/>
              <a:t>├── </a:t>
            </a:r>
            <a:r>
              <a:rPr lang="hu-HU" sz="1600" dirty="0" err="1"/>
              <a:t>img</a:t>
            </a:r>
            <a:endParaRPr lang="hu-HU" sz="1600" dirty="0"/>
          </a:p>
          <a:p>
            <a:pPr>
              <a:lnSpc>
                <a:spcPct val="100000"/>
              </a:lnSpc>
            </a:pPr>
            <a:r>
              <a:rPr lang="hu-HU" sz="1600" dirty="0"/>
              <a:t> 	 └── logo.png	#Logó</a:t>
            </a:r>
          </a:p>
          <a:p>
            <a:pPr>
              <a:lnSpc>
                <a:spcPct val="100000"/>
              </a:lnSpc>
            </a:pPr>
            <a:r>
              <a:rPr lang="hu-HU" sz="1600" dirty="0"/>
              <a:t>├── </a:t>
            </a:r>
            <a:r>
              <a:rPr lang="hu-HU" sz="1600" dirty="0" err="1"/>
              <a:t>uploads</a:t>
            </a:r>
            <a:r>
              <a:rPr lang="hu-HU" sz="1600" dirty="0"/>
              <a:t>	#A bérelhető játékok képei</a:t>
            </a:r>
          </a:p>
          <a:p>
            <a:pPr>
              <a:lnSpc>
                <a:spcPct val="100000"/>
              </a:lnSpc>
            </a:pPr>
            <a:r>
              <a:rPr lang="hu-HU" sz="1600" dirty="0"/>
              <a:t>└──  Felhasználói felületek</a:t>
            </a:r>
          </a:p>
        </p:txBody>
      </p:sp>
      <p:pic>
        <p:nvPicPr>
          <p:cNvPr id="6" name="Kép 5" descr="A képen szöveg, képernyőkép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E7E9A201-5803-93E0-BCF5-913EA502F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566" y="1060517"/>
            <a:ext cx="3828193" cy="5227253"/>
          </a:xfrm>
          <a:prstGeom prst="rect">
            <a:avLst/>
          </a:prstGeom>
          <a:noFill/>
        </p:spPr>
      </p:pic>
      <p:sp>
        <p:nvSpPr>
          <p:cNvPr id="4" name="Dátum helye 3">
            <a:extLst>
              <a:ext uri="{FF2B5EF4-FFF2-40B4-BE49-F238E27FC236}">
                <a16:creationId xmlns:a16="http://schemas.microsoft.com/office/drawing/2014/main" id="{D639B6E8-15AB-2EE2-2F73-FD32D40A48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8459A803-987E-4B65-903F-6E262CC9AC91}" type="datetime1">
              <a:rPr lang="hu-HU" smtClean="0"/>
              <a:pPr rtl="0">
                <a:spcAft>
                  <a:spcPts val="600"/>
                </a:spcAft>
              </a:pPr>
              <a:t>2025. 09. 28.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620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C0E0CF-5AE1-800E-9B9D-AEB563B12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hu-HU" dirty="0"/>
              <a:t>👤</a:t>
            </a:r>
            <a:r>
              <a:rPr lang="hu-HU" b="1" dirty="0"/>
              <a:t>Főbb Funkciók - Felhasználói Oldal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E5E3D0B-689E-D6D7-926C-1829B978F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759" y="2202418"/>
            <a:ext cx="5403820" cy="3925924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hu-HU" sz="1600" b="1" dirty="0"/>
              <a:t>👤 Felhasználói funkciók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Regisztráció és bejelentkezés</a:t>
            </a:r>
            <a:r>
              <a:rPr lang="hu-HU" sz="1600" dirty="0"/>
              <a:t> biztonságos jelszókezeléssel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Játékok böngészése</a:t>
            </a:r>
            <a:r>
              <a:rPr lang="hu-HU" sz="1600" dirty="0"/>
              <a:t> képekkel és leírásokkal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Foglalás készítése</a:t>
            </a:r>
            <a:r>
              <a:rPr lang="hu-HU" sz="1600" dirty="0"/>
              <a:t> dátum kiválasztásával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Saját foglalások megtekintése és kezelése</a:t>
            </a:r>
            <a:endParaRPr lang="hu-HU" sz="1600" dirty="0"/>
          </a:p>
          <a:p>
            <a:pPr>
              <a:lnSpc>
                <a:spcPct val="100000"/>
              </a:lnSpc>
            </a:pPr>
            <a:r>
              <a:rPr lang="hu-HU" sz="1600" b="1" dirty="0"/>
              <a:t>Valuta átváltás</a:t>
            </a:r>
            <a:r>
              <a:rPr lang="hu-HU" sz="1600" dirty="0"/>
              <a:t> HUF ↔ EUR árfolyam szerint</a:t>
            </a:r>
          </a:p>
          <a:p>
            <a:pPr>
              <a:lnSpc>
                <a:spcPct val="100000"/>
              </a:lnSpc>
            </a:pPr>
            <a:endParaRPr lang="hu-HU" sz="1600" dirty="0"/>
          </a:p>
          <a:p>
            <a:pPr marL="0" indent="0">
              <a:lnSpc>
                <a:spcPct val="100000"/>
              </a:lnSpc>
              <a:buNone/>
            </a:pPr>
            <a:r>
              <a:rPr lang="hu-HU" sz="1600" b="1" dirty="0"/>
              <a:t>🎮 Játékok megjelenítése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Kártyás elrendezés</a:t>
            </a:r>
            <a:r>
              <a:rPr lang="hu-HU" sz="1600" dirty="0"/>
              <a:t> a könnyebb áttekinthetőségért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Képek és leírások</a:t>
            </a:r>
            <a:r>
              <a:rPr lang="hu-HU" sz="1600" dirty="0"/>
              <a:t> minden játékról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Árak megjelenítése forintban és euróban</a:t>
            </a:r>
            <a:endParaRPr lang="hu-HU" sz="1600" dirty="0"/>
          </a:p>
          <a:p>
            <a:pPr>
              <a:lnSpc>
                <a:spcPct val="100000"/>
              </a:lnSpc>
            </a:pPr>
            <a:r>
              <a:rPr lang="hu-HU" sz="1600" b="1" dirty="0"/>
              <a:t>Gyors foglalás gomb</a:t>
            </a:r>
            <a:r>
              <a:rPr lang="hu-HU" sz="1600" dirty="0"/>
              <a:t> közvetlen eléréshez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04D4F655-3F21-4045-07BC-179BC9B35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1959" y="2228002"/>
            <a:ext cx="6558282" cy="3689033"/>
          </a:xfrm>
          <a:prstGeom prst="rect">
            <a:avLst/>
          </a:prstGeom>
          <a:noFill/>
        </p:spPr>
      </p:pic>
      <p:sp>
        <p:nvSpPr>
          <p:cNvPr id="4" name="Dátum helye 3">
            <a:extLst>
              <a:ext uri="{FF2B5EF4-FFF2-40B4-BE49-F238E27FC236}">
                <a16:creationId xmlns:a16="http://schemas.microsoft.com/office/drawing/2014/main" id="{E90225AD-4251-7BF6-770B-E468082E63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8459A803-987E-4B65-903F-6E262CC9AC91}" type="datetime1">
              <a:rPr lang="hu-HU" smtClean="0"/>
              <a:pPr rtl="0">
                <a:spcAft>
                  <a:spcPts val="600"/>
                </a:spcAft>
              </a:pPr>
              <a:t>2025. 09. 28.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18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D86C1A7-C7D1-6DBB-7ABE-DD6E8B479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hu-HU" b="1" dirty="0"/>
              <a:t>Főbb Funkciók - Adminisztráció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BA93F60-D964-DADF-30A0-AAF1FEB6E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80" y="2062319"/>
            <a:ext cx="5542279" cy="4085095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hu-HU" sz="1600" b="1" dirty="0"/>
              <a:t>⚙️ </a:t>
            </a:r>
            <a:r>
              <a:rPr lang="hu-HU" sz="1600" b="1" dirty="0" err="1"/>
              <a:t>Admin</a:t>
            </a:r>
            <a:r>
              <a:rPr lang="hu-HU" sz="1600" b="1" dirty="0"/>
              <a:t> funkciók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Játékok kezelése (CRUD)</a:t>
            </a:r>
            <a:r>
              <a:rPr lang="hu-HU" sz="1600" dirty="0"/>
              <a:t> – létrehozás, szerkesztés, törlés, lista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Foglalások moderálása</a:t>
            </a:r>
            <a:r>
              <a:rPr lang="hu-HU" sz="1600" dirty="0"/>
              <a:t> – jóváhagyás vagy elutasítás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Felhasználói fiókok kezelése</a:t>
            </a:r>
            <a:r>
              <a:rPr lang="hu-HU" sz="1600" dirty="0"/>
              <a:t> – adatmódosítás, törlés</a:t>
            </a:r>
          </a:p>
          <a:p>
            <a:pPr>
              <a:lnSpc>
                <a:spcPct val="100000"/>
              </a:lnSpc>
            </a:pPr>
            <a:r>
              <a:rPr lang="hu-HU" sz="1600" b="1" dirty="0" err="1"/>
              <a:t>Admin</a:t>
            </a:r>
            <a:r>
              <a:rPr lang="hu-HU" sz="1600" b="1" dirty="0"/>
              <a:t> jogosultságok kiosztása és visszavonása</a:t>
            </a:r>
            <a:endParaRPr lang="hu-HU" sz="1600" dirty="0"/>
          </a:p>
          <a:p>
            <a:pPr>
              <a:lnSpc>
                <a:spcPct val="100000"/>
              </a:lnSpc>
            </a:pPr>
            <a:r>
              <a:rPr lang="hu-HU" sz="1600" b="1" dirty="0"/>
              <a:t>Képfeltöltés és fájlkezelés</a:t>
            </a:r>
            <a:r>
              <a:rPr lang="hu-HU" sz="1600" dirty="0"/>
              <a:t> a játékokhoz</a:t>
            </a:r>
          </a:p>
          <a:p>
            <a:pPr>
              <a:lnSpc>
                <a:spcPct val="100000"/>
              </a:lnSpc>
            </a:pPr>
            <a:endParaRPr lang="hu-HU" sz="1600" dirty="0"/>
          </a:p>
          <a:p>
            <a:pPr marL="0" indent="0">
              <a:lnSpc>
                <a:spcPct val="100000"/>
              </a:lnSpc>
              <a:buNone/>
            </a:pPr>
            <a:r>
              <a:rPr lang="hu-HU" sz="1600" b="1" dirty="0"/>
              <a:t>🔐 Jogosultsági rendszer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Két szerepkör:</a:t>
            </a:r>
            <a:r>
              <a:rPr lang="hu-HU" sz="1600" dirty="0"/>
              <a:t> </a:t>
            </a:r>
            <a:r>
              <a:rPr lang="hu-HU" sz="1600" i="1" dirty="0" err="1"/>
              <a:t>User</a:t>
            </a:r>
            <a:r>
              <a:rPr lang="hu-HU" sz="1600" dirty="0"/>
              <a:t> és </a:t>
            </a:r>
            <a:r>
              <a:rPr lang="hu-HU" sz="1600" i="1" dirty="0" err="1"/>
              <a:t>Admin</a:t>
            </a:r>
            <a:endParaRPr lang="hu-HU" sz="1600" dirty="0"/>
          </a:p>
          <a:p>
            <a:pPr>
              <a:lnSpc>
                <a:spcPct val="100000"/>
              </a:lnSpc>
            </a:pPr>
            <a:r>
              <a:rPr lang="hu-HU" sz="1600" b="1" dirty="0"/>
              <a:t>Titkos kulcsos </a:t>
            </a:r>
            <a:r>
              <a:rPr lang="hu-HU" sz="1600" b="1" dirty="0" err="1"/>
              <a:t>admin</a:t>
            </a:r>
            <a:r>
              <a:rPr lang="hu-HU" sz="1600" b="1" dirty="0"/>
              <a:t> regisztráció</a:t>
            </a:r>
            <a:r>
              <a:rPr lang="hu-HU" sz="1600" dirty="0"/>
              <a:t> a jogosulatlan hozzáférés ellen</a:t>
            </a:r>
          </a:p>
          <a:p>
            <a:pPr>
              <a:lnSpc>
                <a:spcPct val="100000"/>
              </a:lnSpc>
            </a:pPr>
            <a:r>
              <a:rPr lang="hu-HU" sz="1600" b="1" dirty="0"/>
              <a:t>Biztonságos hozzáférés-kezelés</a:t>
            </a:r>
            <a:r>
              <a:rPr lang="hu-HU" sz="1600" dirty="0"/>
              <a:t> (session alapú munkamenet és jelszó-</a:t>
            </a:r>
            <a:r>
              <a:rPr lang="hu-HU" sz="1600" dirty="0" err="1"/>
              <a:t>hash</a:t>
            </a:r>
            <a:r>
              <a:rPr lang="hu-HU" sz="1600" dirty="0"/>
              <a:t>-</a:t>
            </a:r>
            <a:r>
              <a:rPr lang="hu-HU" sz="1600" dirty="0" err="1"/>
              <a:t>elés</a:t>
            </a:r>
            <a:r>
              <a:rPr lang="hu-HU" sz="1600" dirty="0"/>
              <a:t>)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840718E-7DB0-70D2-9567-961BFD7A1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559" y="2220012"/>
            <a:ext cx="6487161" cy="3649027"/>
          </a:xfrm>
          <a:prstGeom prst="rect">
            <a:avLst/>
          </a:prstGeom>
          <a:noFill/>
        </p:spPr>
      </p:pic>
      <p:sp>
        <p:nvSpPr>
          <p:cNvPr id="4" name="Dátum helye 3">
            <a:extLst>
              <a:ext uri="{FF2B5EF4-FFF2-40B4-BE49-F238E27FC236}">
                <a16:creationId xmlns:a16="http://schemas.microsoft.com/office/drawing/2014/main" id="{B2BF4D05-5A23-153A-9195-65FEC503C0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8459A803-987E-4B65-903F-6E262CC9AC91}" type="datetime1">
              <a:rPr lang="hu-HU" smtClean="0"/>
              <a:pPr rtl="0">
                <a:spcAft>
                  <a:spcPts val="600"/>
                </a:spcAft>
              </a:pPr>
              <a:t>2025. 09. 28.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536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F3E6179-EB6C-00E2-4EBC-A961FB10D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hu-HU" dirty="0"/>
              <a:t>🗄️ Adatbázis </a:t>
            </a:r>
            <a:r>
              <a:rPr lang="hu-HU" b="1" dirty="0"/>
              <a:t>Tervezés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8B49C7-A0CD-8FE6-8157-509A0DA61B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223" y="2228003"/>
            <a:ext cx="5637737" cy="4279123"/>
          </a:xfrm>
        </p:spPr>
        <p:txBody>
          <a:bodyPr anchor="ctr">
            <a:normAutofit fontScale="92500" lnSpcReduction="20000"/>
          </a:bodyPr>
          <a:lstStyle/>
          <a:p>
            <a:pPr marL="0" indent="0" latinLnBrk="1">
              <a:lnSpc>
                <a:spcPct val="100000"/>
              </a:lnSpc>
              <a:buNone/>
            </a:pPr>
            <a:r>
              <a:rPr lang="hu-HU" sz="1600" dirty="0"/>
              <a:t>🗄️ </a:t>
            </a:r>
            <a:r>
              <a:rPr lang="hu-HU" sz="1600" b="1" dirty="0"/>
              <a:t>ADATBÁZIS STRUKTÚRA</a:t>
            </a:r>
          </a:p>
          <a:p>
            <a:pPr latinLnBrk="1">
              <a:lnSpc>
                <a:spcPct val="100000"/>
              </a:lnSpc>
            </a:pPr>
            <a:r>
              <a:rPr lang="hu-HU" sz="1600" dirty="0" err="1"/>
              <a:t>users</a:t>
            </a:r>
            <a:r>
              <a:rPr lang="hu-HU" sz="1600" dirty="0"/>
              <a:t> - felhasználói adatok</a:t>
            </a:r>
          </a:p>
          <a:p>
            <a:pPr latinLnBrk="1">
              <a:lnSpc>
                <a:spcPct val="100000"/>
              </a:lnSpc>
            </a:pPr>
            <a:r>
              <a:rPr lang="hu-HU" sz="1600" dirty="0" err="1"/>
              <a:t>games</a:t>
            </a:r>
            <a:r>
              <a:rPr lang="hu-HU" sz="1600" dirty="0"/>
              <a:t> - játékok listája</a:t>
            </a:r>
          </a:p>
          <a:p>
            <a:pPr latinLnBrk="1">
              <a:lnSpc>
                <a:spcPct val="100000"/>
              </a:lnSpc>
            </a:pPr>
            <a:r>
              <a:rPr lang="hu-HU" sz="1600" dirty="0" err="1"/>
              <a:t>bookings</a:t>
            </a:r>
            <a:r>
              <a:rPr lang="hu-HU" sz="1600" dirty="0"/>
              <a:t> – foglalások</a:t>
            </a:r>
            <a:br>
              <a:rPr lang="hu-HU" sz="1600" dirty="0"/>
            </a:br>
            <a:endParaRPr lang="hu-HU" sz="1600" dirty="0"/>
          </a:p>
          <a:p>
            <a:pPr marL="0" indent="0" latinLnBrk="1">
              <a:lnSpc>
                <a:spcPct val="100000"/>
              </a:lnSpc>
              <a:buNone/>
            </a:pPr>
            <a:r>
              <a:rPr lang="hu-HU" sz="1600" dirty="0"/>
              <a:t>🔗 </a:t>
            </a:r>
            <a:r>
              <a:rPr lang="hu-HU" sz="1600" b="1" dirty="0"/>
              <a:t>KAPCSOLATOK</a:t>
            </a:r>
          </a:p>
          <a:p>
            <a:pPr latinLnBrk="1">
              <a:lnSpc>
                <a:spcPct val="100000"/>
              </a:lnSpc>
            </a:pPr>
            <a:r>
              <a:rPr lang="hu-HU" sz="1600" dirty="0" err="1"/>
              <a:t>User</a:t>
            </a:r>
            <a:r>
              <a:rPr lang="hu-HU" sz="1600" dirty="0"/>
              <a:t> → </a:t>
            </a:r>
            <a:r>
              <a:rPr lang="hu-HU" sz="1600" dirty="0" err="1"/>
              <a:t>Bookings</a:t>
            </a:r>
            <a:r>
              <a:rPr lang="hu-HU" sz="1600" dirty="0"/>
              <a:t> (1:N)</a:t>
            </a:r>
          </a:p>
          <a:p>
            <a:pPr latinLnBrk="1">
              <a:lnSpc>
                <a:spcPct val="100000"/>
              </a:lnSpc>
            </a:pPr>
            <a:r>
              <a:rPr lang="hu-HU" sz="1600" dirty="0" err="1"/>
              <a:t>Games</a:t>
            </a:r>
            <a:r>
              <a:rPr lang="hu-HU" sz="1600" dirty="0"/>
              <a:t> → </a:t>
            </a:r>
            <a:r>
              <a:rPr lang="hu-HU" sz="1600" dirty="0" err="1"/>
              <a:t>Bookings</a:t>
            </a:r>
            <a:r>
              <a:rPr lang="hu-HU" sz="1600" dirty="0"/>
              <a:t> (1:N)</a:t>
            </a:r>
          </a:p>
          <a:p>
            <a:pPr latinLnBrk="1">
              <a:lnSpc>
                <a:spcPct val="100000"/>
              </a:lnSpc>
            </a:pPr>
            <a:r>
              <a:rPr lang="hu-HU" sz="1600" dirty="0"/>
              <a:t>Relációs integritás biztosítva</a:t>
            </a:r>
            <a:br>
              <a:rPr lang="hu-HU" sz="1600" dirty="0"/>
            </a:br>
            <a:endParaRPr lang="hu-HU" sz="1600" dirty="0"/>
          </a:p>
          <a:p>
            <a:pPr marL="0" indent="0" latinLnBrk="1">
              <a:lnSpc>
                <a:spcPct val="100000"/>
              </a:lnSpc>
              <a:buNone/>
            </a:pPr>
            <a:r>
              <a:rPr lang="hu-HU" sz="1600" dirty="0"/>
              <a:t>💾 </a:t>
            </a:r>
            <a:r>
              <a:rPr lang="hu-HU" sz="1600" b="1" dirty="0"/>
              <a:t>ADATBIZTONSÁG</a:t>
            </a:r>
          </a:p>
          <a:p>
            <a:pPr latinLnBrk="1">
              <a:lnSpc>
                <a:spcPct val="100000"/>
              </a:lnSpc>
            </a:pPr>
            <a:r>
              <a:rPr lang="hu-HU" sz="1600" b="1" dirty="0"/>
              <a:t>Jelszó</a:t>
            </a:r>
            <a:r>
              <a:rPr lang="hu-HU" sz="1600" dirty="0"/>
              <a:t> titkosítás (</a:t>
            </a:r>
            <a:r>
              <a:rPr lang="hu-HU" sz="1600" dirty="0" err="1"/>
              <a:t>password_hash</a:t>
            </a:r>
            <a:r>
              <a:rPr lang="hu-HU" sz="1600" dirty="0"/>
              <a:t>)</a:t>
            </a:r>
          </a:p>
          <a:p>
            <a:pPr latinLnBrk="1">
              <a:lnSpc>
                <a:spcPct val="100000"/>
              </a:lnSpc>
            </a:pPr>
            <a:r>
              <a:rPr lang="hu-HU" sz="1600" b="1" dirty="0"/>
              <a:t>SQL</a:t>
            </a:r>
            <a:r>
              <a:rPr lang="hu-HU" sz="1600" dirty="0"/>
              <a:t> </a:t>
            </a:r>
            <a:r>
              <a:rPr lang="hu-HU" sz="1600" dirty="0" err="1"/>
              <a:t>injection</a:t>
            </a:r>
            <a:r>
              <a:rPr lang="hu-HU" sz="1600" dirty="0"/>
              <a:t> védelem (PDO prepare)</a:t>
            </a:r>
          </a:p>
          <a:p>
            <a:pPr latinLnBrk="1">
              <a:lnSpc>
                <a:spcPct val="100000"/>
              </a:lnSpc>
            </a:pPr>
            <a:r>
              <a:rPr lang="hu-HU" sz="1600" b="1" dirty="0"/>
              <a:t>XSS</a:t>
            </a:r>
            <a:r>
              <a:rPr lang="hu-HU" sz="1600" dirty="0"/>
              <a:t> védelem (</a:t>
            </a:r>
            <a:r>
              <a:rPr lang="hu-HU" sz="1600" dirty="0" err="1"/>
              <a:t>htmlspecialchars</a:t>
            </a:r>
            <a:r>
              <a:rPr lang="hu-HU" sz="1600" dirty="0"/>
              <a:t>)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79FC71A-76E2-C35A-D202-4D34C5871C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8459A803-987E-4B65-903F-6E262CC9AC91}" type="datetime1">
              <a:rPr lang="hu-HU" smtClean="0"/>
              <a:pPr rtl="0">
                <a:spcAft>
                  <a:spcPts val="600"/>
                </a:spcAft>
              </a:pPr>
              <a:t>2025. 09. 28.</a:t>
            </a:fld>
            <a:endParaRPr lang="en-US"/>
          </a:p>
        </p:txBody>
      </p:sp>
      <p:pic>
        <p:nvPicPr>
          <p:cNvPr id="8" name="Kép 7" descr="A képen szöveg, szám, Betűtípus, képernyőkép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6CC01FE1-E4DF-9B40-1374-8E26C1587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386" y="2324618"/>
            <a:ext cx="8647614" cy="324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98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D117AD6-C90B-7952-77A8-EA55D672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Biztonsági Megoldások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F99F31A-80D1-834B-79D0-EDFCFA061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88288"/>
            <a:ext cx="11029615" cy="42636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dirty="0"/>
              <a:t>🛡️ BIZTONSÁGI FUNKCIÓK</a:t>
            </a:r>
          </a:p>
          <a:p>
            <a:r>
              <a:rPr lang="hu-HU" dirty="0"/>
              <a:t>Session alapú hitelesítés</a:t>
            </a:r>
          </a:p>
          <a:p>
            <a:r>
              <a:rPr lang="hu-HU" dirty="0"/>
              <a:t>Jelszó </a:t>
            </a:r>
            <a:r>
              <a:rPr lang="hu-HU" dirty="0" err="1"/>
              <a:t>hashelés</a:t>
            </a:r>
            <a:r>
              <a:rPr lang="hu-HU" dirty="0"/>
              <a:t> (PASSWORD_DEFAULT)</a:t>
            </a:r>
          </a:p>
          <a:p>
            <a:r>
              <a:rPr lang="hu-HU" dirty="0"/>
              <a:t>SQL </a:t>
            </a:r>
            <a:r>
              <a:rPr lang="hu-HU" dirty="0" err="1"/>
              <a:t>injection</a:t>
            </a:r>
            <a:r>
              <a:rPr lang="hu-HU" dirty="0"/>
              <a:t> </a:t>
            </a:r>
            <a:r>
              <a:rPr lang="hu-HU" dirty="0" err="1"/>
              <a:t>prevention</a:t>
            </a:r>
            <a:endParaRPr lang="hu-HU" dirty="0"/>
          </a:p>
          <a:p>
            <a:r>
              <a:rPr lang="hu-HU" dirty="0"/>
              <a:t>XSS védelem kimeneteknél</a:t>
            </a:r>
          </a:p>
          <a:p>
            <a:r>
              <a:rPr lang="hu-HU" dirty="0"/>
              <a:t>Fájlfeltöltés validáció</a:t>
            </a:r>
            <a:br>
              <a:rPr lang="hu-HU" dirty="0"/>
            </a:br>
            <a:endParaRPr lang="hu-HU" dirty="0"/>
          </a:p>
          <a:p>
            <a:pPr marL="0" indent="0">
              <a:buNone/>
            </a:pPr>
            <a:r>
              <a:rPr lang="hu-HU" dirty="0"/>
              <a:t>🔒 HOZZÁFÉRÉS VÉDELEM</a:t>
            </a:r>
          </a:p>
          <a:p>
            <a:r>
              <a:rPr lang="hu-HU" dirty="0" err="1"/>
              <a:t>Admin</a:t>
            </a:r>
            <a:r>
              <a:rPr lang="hu-HU" dirty="0"/>
              <a:t> oldalak védelme</a:t>
            </a:r>
          </a:p>
          <a:p>
            <a:r>
              <a:rPr lang="hu-HU" dirty="0"/>
              <a:t>Csak bejelentkezett felhasználók foglalhatnak</a:t>
            </a:r>
          </a:p>
          <a:p>
            <a:r>
              <a:rPr lang="hu-HU" dirty="0"/>
              <a:t>Titkos kulcsos </a:t>
            </a:r>
            <a:r>
              <a:rPr lang="hu-HU" dirty="0" err="1"/>
              <a:t>admin</a:t>
            </a:r>
            <a:r>
              <a:rPr lang="hu-HU" dirty="0"/>
              <a:t> műveletek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C92D6CC-17EF-BA35-8D21-1A23D8750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459A803-987E-4B65-903F-6E262CC9AC91}" type="datetime1">
              <a:rPr lang="hu-HU" smtClean="0"/>
              <a:t>2025. 09. 28.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662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547B52-5624-770C-1CC4-F5B00CD97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hu-HU" b="1" dirty="0"/>
              <a:t>Reszponzív Design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2A674E8-CAB4-F205-0A77-60729CFB9E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hu-HU" sz="1400"/>
              <a:t>📱 MOBIL ELŐTÉR</a:t>
            </a:r>
          </a:p>
          <a:p>
            <a:pPr>
              <a:lnSpc>
                <a:spcPct val="100000"/>
              </a:lnSpc>
            </a:pPr>
            <a:r>
              <a:rPr lang="hu-HU" sz="1400"/>
              <a:t>Media </a:t>
            </a:r>
            <a:r>
              <a:rPr lang="hu-HU" sz="1400" err="1"/>
              <a:t>queries</a:t>
            </a:r>
            <a:r>
              <a:rPr lang="hu-HU" sz="1400"/>
              <a:t> különböző képernyőméretekhez</a:t>
            </a:r>
          </a:p>
          <a:p>
            <a:pPr>
              <a:lnSpc>
                <a:spcPct val="100000"/>
              </a:lnSpc>
            </a:pPr>
            <a:r>
              <a:rPr lang="hu-HU" sz="1400"/>
              <a:t>Rugalmas </a:t>
            </a:r>
            <a:r>
              <a:rPr lang="hu-HU" sz="1400" err="1"/>
              <a:t>grid</a:t>
            </a:r>
            <a:r>
              <a:rPr lang="hu-HU" sz="1400"/>
              <a:t> rendszer</a:t>
            </a:r>
          </a:p>
          <a:p>
            <a:pPr>
              <a:lnSpc>
                <a:spcPct val="100000"/>
              </a:lnSpc>
            </a:pPr>
            <a:r>
              <a:rPr lang="hu-HU" sz="1400"/>
              <a:t>Görgethető táblázatok kis kijelzőkön</a:t>
            </a:r>
          </a:p>
          <a:p>
            <a:pPr>
              <a:lnSpc>
                <a:spcPct val="100000"/>
              </a:lnSpc>
            </a:pPr>
            <a:r>
              <a:rPr lang="hu-HU" sz="1400" err="1"/>
              <a:t>Touch-friendly</a:t>
            </a:r>
            <a:r>
              <a:rPr lang="hu-HU" sz="1400"/>
              <a:t> gombok és navigáció</a:t>
            </a:r>
          </a:p>
          <a:p>
            <a:pPr>
              <a:lnSpc>
                <a:spcPct val="100000"/>
              </a:lnSpc>
            </a:pPr>
            <a:endParaRPr lang="hu-HU" sz="1400"/>
          </a:p>
          <a:p>
            <a:pPr marL="0" indent="0">
              <a:lnSpc>
                <a:spcPct val="100000"/>
              </a:lnSpc>
              <a:buNone/>
            </a:pPr>
            <a:r>
              <a:rPr lang="hu-HU" sz="1400"/>
              <a:t>🎨 DESIGN ELEMEK</a:t>
            </a:r>
          </a:p>
          <a:p>
            <a:pPr>
              <a:lnSpc>
                <a:spcPct val="100000"/>
              </a:lnSpc>
            </a:pPr>
            <a:r>
              <a:rPr lang="hu-HU" sz="1400"/>
              <a:t>Animált háttér effekt</a:t>
            </a:r>
          </a:p>
          <a:p>
            <a:pPr>
              <a:lnSpc>
                <a:spcPct val="100000"/>
              </a:lnSpc>
            </a:pPr>
            <a:r>
              <a:rPr lang="hu-HU" sz="1400"/>
              <a:t>Árnyékok és átmenetek</a:t>
            </a:r>
          </a:p>
          <a:p>
            <a:pPr>
              <a:lnSpc>
                <a:spcPct val="100000"/>
              </a:lnSpc>
            </a:pPr>
            <a:r>
              <a:rPr lang="hu-HU" sz="1400"/>
              <a:t>Színátmenetek gombokon</a:t>
            </a:r>
          </a:p>
          <a:p>
            <a:pPr>
              <a:lnSpc>
                <a:spcPct val="100000"/>
              </a:lnSpc>
            </a:pPr>
            <a:r>
              <a:rPr lang="hu-HU" sz="1400"/>
              <a:t>Reszponzív képek</a:t>
            </a:r>
          </a:p>
        </p:txBody>
      </p:sp>
      <p:pic>
        <p:nvPicPr>
          <p:cNvPr id="8" name="Kép 7" descr="A képen szöveg, képernyőkép, Webhely, Online hirdetés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8A9A61A2-A438-37EF-E806-8CBE6A0BA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373" y="1101829"/>
            <a:ext cx="3006977" cy="5322085"/>
          </a:xfrm>
          <a:prstGeom prst="rect">
            <a:avLst/>
          </a:prstGeom>
          <a:noFill/>
        </p:spPr>
      </p:pic>
      <p:sp>
        <p:nvSpPr>
          <p:cNvPr id="4" name="Dátum helye 3">
            <a:extLst>
              <a:ext uri="{FF2B5EF4-FFF2-40B4-BE49-F238E27FC236}">
                <a16:creationId xmlns:a16="http://schemas.microsoft.com/office/drawing/2014/main" id="{6A19F782-21F7-4557-EE17-5F6B18E313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8459A803-987E-4B65-903F-6E262CC9AC91}" type="datetime1">
              <a:rPr lang="hu-HU" smtClean="0"/>
              <a:pPr rtl="0">
                <a:spcAft>
                  <a:spcPts val="600"/>
                </a:spcAft>
              </a:pPr>
              <a:t>2025. 09. 28.</a:t>
            </a:fld>
            <a:endParaRPr lang="en-US"/>
          </a:p>
        </p:txBody>
      </p:sp>
      <p:pic>
        <p:nvPicPr>
          <p:cNvPr id="10" name="Kép 9" descr="A képen szöveg, képernyőkép, szoftver, Operációs rendszer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C71278B5-1D4C-29C4-A545-03CE308E6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350" y="1106649"/>
            <a:ext cx="2956722" cy="531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017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E8AADB-E85A-67A7-10D0-B6945CDC8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10" y="816920"/>
            <a:ext cx="1924492" cy="1188720"/>
          </a:xfrm>
        </p:spPr>
        <p:txBody>
          <a:bodyPr/>
          <a:lstStyle/>
          <a:p>
            <a:r>
              <a:rPr lang="hu-HU" b="1" dirty="0"/>
              <a:t>Speciális Funkciók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1FCC14F-7E86-0A4D-2CC2-D66FBA34B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610" y="1890876"/>
            <a:ext cx="11504428" cy="426496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u-HU" sz="1600" dirty="0"/>
              <a:t>🌟 EXTRA FUNKCIÓK</a:t>
            </a:r>
          </a:p>
          <a:p>
            <a:r>
              <a:rPr lang="hu-HU" sz="1600" dirty="0"/>
              <a:t>Valuta átváltás API integrációval</a:t>
            </a:r>
          </a:p>
          <a:p>
            <a:r>
              <a:rPr lang="hu-HU" sz="1600" dirty="0"/>
              <a:t>Képfeltöltés és előnézet</a:t>
            </a:r>
          </a:p>
          <a:p>
            <a:r>
              <a:rPr lang="hu-HU" sz="1600" dirty="0"/>
              <a:t>Süti (</a:t>
            </a:r>
            <a:r>
              <a:rPr lang="hu-HU" sz="1600" dirty="0" err="1"/>
              <a:t>cookie</a:t>
            </a:r>
            <a:r>
              <a:rPr lang="hu-HU" sz="1600" dirty="0"/>
              <a:t>) kezelés</a:t>
            </a:r>
          </a:p>
          <a:p>
            <a:r>
              <a:rPr lang="hu-HU" sz="1600" dirty="0"/>
              <a:t>AJAX-alapú törlés és frissítés</a:t>
            </a:r>
          </a:p>
          <a:p>
            <a:r>
              <a:rPr lang="hu-HU" sz="1600" dirty="0" err="1"/>
              <a:t>RESTful</a:t>
            </a:r>
            <a:r>
              <a:rPr lang="hu-HU" sz="1600" dirty="0"/>
              <a:t> API végpontok</a:t>
            </a:r>
            <a:br>
              <a:rPr lang="hu-HU" sz="1600" dirty="0"/>
            </a:br>
            <a:endParaRPr lang="hu-HU" sz="1600" dirty="0"/>
          </a:p>
          <a:p>
            <a:pPr marL="0" indent="0">
              <a:buNone/>
            </a:pPr>
            <a:r>
              <a:rPr lang="hu-HU" sz="1600" dirty="0"/>
              <a:t>🔄 DINAMIKUS MŰVELETEK</a:t>
            </a:r>
          </a:p>
          <a:p>
            <a:r>
              <a:rPr lang="hu-HU" sz="1600" dirty="0"/>
              <a:t>Játék törlése megerősítéssel</a:t>
            </a:r>
          </a:p>
          <a:p>
            <a:r>
              <a:rPr lang="hu-HU" sz="1600" dirty="0"/>
              <a:t>Foglalás státusz módosítás</a:t>
            </a:r>
          </a:p>
          <a:p>
            <a:r>
              <a:rPr lang="hu-HU" sz="1600" dirty="0"/>
              <a:t>Valós idejű kép előnézet</a:t>
            </a:r>
          </a:p>
          <a:p>
            <a:r>
              <a:rPr lang="hu-HU" sz="1600" dirty="0" err="1"/>
              <a:t>Form</a:t>
            </a:r>
            <a:r>
              <a:rPr lang="hu-HU" sz="1600" dirty="0"/>
              <a:t> validáció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031554C-13D4-B8FD-652A-2767A0E6C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459A803-987E-4B65-903F-6E262CC9AC91}" type="datetime1">
              <a:rPr lang="hu-HU" smtClean="0"/>
              <a:t>2025. 09. 28.</a:t>
            </a:fld>
            <a:endParaRPr lang="en-US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6008A2E5-BBF4-0D54-E91A-95C4811AD9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018" t="10238" r="19768" b="4496"/>
          <a:stretch>
            <a:fillRect/>
          </a:stretch>
        </p:blipFill>
        <p:spPr>
          <a:xfrm>
            <a:off x="7058477" y="2411148"/>
            <a:ext cx="4881884" cy="3954122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41FE971E-AC0B-C85D-9525-12D8081FA6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559" t="13954" r="11831" b="60620"/>
          <a:stretch>
            <a:fillRect/>
          </a:stretch>
        </p:blipFill>
        <p:spPr>
          <a:xfrm>
            <a:off x="2998383" y="719700"/>
            <a:ext cx="8941978" cy="169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703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33_TF33552983" id="{B3EE83EE-CCFB-4CB3-9AFB-F793C354D2BB}" vid="{A0A712A1-0E18-4ECB-AC9C-D8B615D25E24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{16E61FC1-185E-4B03-8A52-2A795372A980}TF201209c3-d067-44f9-a26f-c8f216c443133f56370f_win32-6e0c0817a995</Template>
  <TotalTime>80</TotalTime>
  <Words>680</Words>
  <Application>Microsoft Office PowerPoint</Application>
  <PresentationFormat>Szélesvásznú</PresentationFormat>
  <Paragraphs>136</Paragraphs>
  <Slides>12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7" baseType="lpstr">
      <vt:lpstr>Calibri</vt:lpstr>
      <vt:lpstr>Franklin Gothic Book</vt:lpstr>
      <vt:lpstr>Franklin Gothic Demi</vt:lpstr>
      <vt:lpstr>Wingdings 2</vt:lpstr>
      <vt:lpstr>DividendVTI</vt:lpstr>
      <vt:lpstr>UGRÁ-LÓ Játékbérlési Rendszer</vt:lpstr>
      <vt:lpstr>🎪A PROJEKT CÉLJA</vt:lpstr>
      <vt:lpstr>📁 Mappastruktúra</vt:lpstr>
      <vt:lpstr>👤Főbb Funkciók - Felhasználói Oldal</vt:lpstr>
      <vt:lpstr>Főbb Funkciók - Adminisztráció</vt:lpstr>
      <vt:lpstr>🗄️ Adatbázis Tervezés</vt:lpstr>
      <vt:lpstr>Biztonsági Megoldások</vt:lpstr>
      <vt:lpstr>Reszponzív Design</vt:lpstr>
      <vt:lpstr>Speciális Funkciók</vt:lpstr>
      <vt:lpstr>Kódminőség és Karbantarthatóság</vt:lpstr>
      <vt:lpstr>✅ Elkészült funkciók</vt:lpstr>
      <vt:lpstr>Köszönöm a figyelmet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Sándor Bence Kovács</dc:creator>
  <cp:lastModifiedBy>Sándor Bence Kovács</cp:lastModifiedBy>
  <cp:revision>29</cp:revision>
  <dcterms:created xsi:type="dcterms:W3CDTF">2025-09-28T17:56:51Z</dcterms:created>
  <dcterms:modified xsi:type="dcterms:W3CDTF">2025-09-28T19:17:20Z</dcterms:modified>
</cp:coreProperties>
</file>

<file path=docProps/thumbnail.jpeg>
</file>